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1" userDrawn="1">
          <p15:clr>
            <a:srgbClr val="A4A3A4"/>
          </p15:clr>
        </p15:guide>
        <p15:guide id="2" pos="4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EE853E"/>
    <a:srgbClr val="D64808"/>
    <a:srgbClr val="E58E47"/>
    <a:srgbClr val="000066"/>
    <a:srgbClr val="BB4578"/>
    <a:srgbClr val="FF0066"/>
    <a:srgbClr val="FF3300"/>
    <a:srgbClr val="281646"/>
    <a:srgbClr val="341C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96" y="96"/>
      </p:cViewPr>
      <p:guideLst>
        <p:guide orient="horz" pos="731"/>
        <p:guide pos="4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07/07/2024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89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07/07/2024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3303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07/07/2024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6298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07/07/2024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0495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07/07/2024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6099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07/07/2024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635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07/07/2024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769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07/07/2024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5689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07/07/2024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9642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07/07/2024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07/07/2024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151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71F3-6A40-49DA-BA1A-94C47BC2A057}" type="datetimeFigureOut">
              <a:rPr lang="fr-FR" smtClean="0"/>
              <a:t>07/07/2024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65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611" y="-19446"/>
            <a:ext cx="12196611" cy="4383365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5" name="Groupe 64"/>
          <p:cNvGrpSpPr/>
          <p:nvPr/>
        </p:nvGrpSpPr>
        <p:grpSpPr>
          <a:xfrm>
            <a:off x="4175760" y="2724911"/>
            <a:ext cx="3840480" cy="1408177"/>
            <a:chOff x="4175760" y="2724911"/>
            <a:chExt cx="3840480" cy="1408177"/>
          </a:xfrm>
        </p:grpSpPr>
        <p:sp>
          <p:nvSpPr>
            <p:cNvPr id="4" name="Triangle isocèle 3"/>
            <p:cNvSpPr/>
            <p:nvPr/>
          </p:nvSpPr>
          <p:spPr>
            <a:xfrm rot="16200000">
              <a:off x="4431792" y="2468880"/>
              <a:ext cx="1408176" cy="1920240"/>
            </a:xfrm>
            <a:prstGeom prst="triangle">
              <a:avLst/>
            </a:prstGeom>
            <a:solidFill>
              <a:srgbClr val="321B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Triangle isocèle 4"/>
            <p:cNvSpPr/>
            <p:nvPr/>
          </p:nvSpPr>
          <p:spPr>
            <a:xfrm rot="5400000" flipH="1">
              <a:off x="6352032" y="2468879"/>
              <a:ext cx="1408176" cy="1920240"/>
            </a:xfrm>
            <a:prstGeom prst="triangle">
              <a:avLst/>
            </a:prstGeom>
            <a:solidFill>
              <a:srgbClr val="2815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3" name="ZoneTexte 52"/>
          <p:cNvSpPr txBox="1"/>
          <p:nvPr/>
        </p:nvSpPr>
        <p:spPr>
          <a:xfrm>
            <a:off x="6332367" y="3876430"/>
            <a:ext cx="82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SNV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4682536" y="3605940"/>
            <a:ext cx="2762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Sciences de la Matière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6363701" y="3902254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</a:p>
        </p:txBody>
      </p:sp>
      <p:sp>
        <p:nvSpPr>
          <p:cNvPr id="47" name="Rectangle 46"/>
          <p:cNvSpPr/>
          <p:nvPr/>
        </p:nvSpPr>
        <p:spPr>
          <a:xfrm>
            <a:off x="0" y="4352847"/>
            <a:ext cx="12192000" cy="25299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9" name="Forme libre 48"/>
          <p:cNvSpPr/>
          <p:nvPr/>
        </p:nvSpPr>
        <p:spPr>
          <a:xfrm>
            <a:off x="6270171" y="4934611"/>
            <a:ext cx="2804673" cy="1083449"/>
          </a:xfrm>
          <a:custGeom>
            <a:avLst/>
            <a:gdLst>
              <a:gd name="connsiteX0" fmla="*/ 0 w 3073613"/>
              <a:gd name="connsiteY0" fmla="*/ 1083449 h 1083449"/>
              <a:gd name="connsiteX1" fmla="*/ 3073613 w 3073613"/>
              <a:gd name="connsiteY1" fmla="*/ 568618 h 1083449"/>
              <a:gd name="connsiteX2" fmla="*/ 1905640 w 3073613"/>
              <a:gd name="connsiteY2" fmla="*/ 0 h 1083449"/>
              <a:gd name="connsiteX3" fmla="*/ 0 w 3073613"/>
              <a:gd name="connsiteY3" fmla="*/ 1083449 h 1083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73613" h="1083449">
                <a:moveTo>
                  <a:pt x="0" y="1083449"/>
                </a:moveTo>
                <a:lnTo>
                  <a:pt x="3073613" y="568618"/>
                </a:lnTo>
                <a:lnTo>
                  <a:pt x="1905640" y="0"/>
                </a:lnTo>
                <a:lnTo>
                  <a:pt x="0" y="1083449"/>
                </a:lnTo>
                <a:close/>
              </a:path>
            </a:pathLst>
          </a:custGeom>
          <a:solidFill>
            <a:schemeClr val="tx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orme libre 18"/>
          <p:cNvSpPr/>
          <p:nvPr/>
        </p:nvSpPr>
        <p:spPr>
          <a:xfrm>
            <a:off x="4175760" y="3428999"/>
            <a:ext cx="1920240" cy="2679192"/>
          </a:xfrm>
          <a:custGeom>
            <a:avLst/>
            <a:gdLst>
              <a:gd name="connsiteX0" fmla="*/ 1103812 w 1920240"/>
              <a:gd name="connsiteY0" fmla="*/ 2673531 h 2679192"/>
              <a:gd name="connsiteX1" fmla="*/ 1920240 w 1920240"/>
              <a:gd name="connsiteY1" fmla="*/ 2673531 h 2679192"/>
              <a:gd name="connsiteX2" fmla="*/ 1920240 w 1920240"/>
              <a:gd name="connsiteY2" fmla="*/ 2679192 h 2679192"/>
              <a:gd name="connsiteX3" fmla="*/ 1103812 w 1920240"/>
              <a:gd name="connsiteY3" fmla="*/ 2679192 h 2679192"/>
              <a:gd name="connsiteX4" fmla="*/ 0 w 1920240"/>
              <a:gd name="connsiteY4" fmla="*/ 0 h 2679192"/>
              <a:gd name="connsiteX5" fmla="*/ 3 w 1920240"/>
              <a:gd name="connsiteY5" fmla="*/ 0 h 2679192"/>
              <a:gd name="connsiteX6" fmla="*/ 1920240 w 1920240"/>
              <a:gd name="connsiteY6" fmla="*/ 704087 h 2679192"/>
              <a:gd name="connsiteX7" fmla="*/ 1920240 w 1920240"/>
              <a:gd name="connsiteY7" fmla="*/ 2673531 h 2679192"/>
              <a:gd name="connsiteX8" fmla="*/ 1103812 w 1920240"/>
              <a:gd name="connsiteY8" fmla="*/ 2393613 h 2679192"/>
              <a:gd name="connsiteX9" fmla="*/ 1103812 w 1920240"/>
              <a:gd name="connsiteY9" fmla="*/ 2388246 h 2679192"/>
              <a:gd name="connsiteX10" fmla="*/ 1088159 w 1920240"/>
              <a:gd name="connsiteY10" fmla="*/ 2388246 h 2679192"/>
              <a:gd name="connsiteX11" fmla="*/ 0 w 1920240"/>
              <a:gd name="connsiteY11" fmla="*/ 2015163 h 2679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20240" h="2679192">
                <a:moveTo>
                  <a:pt x="1103812" y="2673531"/>
                </a:moveTo>
                <a:lnTo>
                  <a:pt x="1920240" y="2673531"/>
                </a:lnTo>
                <a:lnTo>
                  <a:pt x="1920240" y="2679192"/>
                </a:lnTo>
                <a:lnTo>
                  <a:pt x="1103812" y="2679192"/>
                </a:lnTo>
                <a:close/>
                <a:moveTo>
                  <a:pt x="0" y="0"/>
                </a:moveTo>
                <a:lnTo>
                  <a:pt x="3" y="0"/>
                </a:lnTo>
                <a:lnTo>
                  <a:pt x="1920240" y="704087"/>
                </a:lnTo>
                <a:lnTo>
                  <a:pt x="1920240" y="2673531"/>
                </a:lnTo>
                <a:lnTo>
                  <a:pt x="1103812" y="2393613"/>
                </a:lnTo>
                <a:lnTo>
                  <a:pt x="1103812" y="2388246"/>
                </a:lnTo>
                <a:lnTo>
                  <a:pt x="1088159" y="2388246"/>
                </a:lnTo>
                <a:lnTo>
                  <a:pt x="0" y="2015163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 10"/>
          <p:cNvSpPr/>
          <p:nvPr/>
        </p:nvSpPr>
        <p:spPr>
          <a:xfrm flipH="1">
            <a:off x="6096000" y="3428999"/>
            <a:ext cx="1920240" cy="2679192"/>
          </a:xfrm>
          <a:custGeom>
            <a:avLst/>
            <a:gdLst>
              <a:gd name="connsiteX0" fmla="*/ 0 w 1920240"/>
              <a:gd name="connsiteY0" fmla="*/ 2673531 h 2679192"/>
              <a:gd name="connsiteX1" fmla="*/ 1920240 w 1920240"/>
              <a:gd name="connsiteY1" fmla="*/ 2673531 h 2679192"/>
              <a:gd name="connsiteX2" fmla="*/ 1920240 w 1920240"/>
              <a:gd name="connsiteY2" fmla="*/ 2679192 h 2679192"/>
              <a:gd name="connsiteX3" fmla="*/ 0 w 1920240"/>
              <a:gd name="connsiteY3" fmla="*/ 2679192 h 2679192"/>
              <a:gd name="connsiteX4" fmla="*/ 0 w 1920240"/>
              <a:gd name="connsiteY4" fmla="*/ 0 h 2679192"/>
              <a:gd name="connsiteX5" fmla="*/ 3 w 1920240"/>
              <a:gd name="connsiteY5" fmla="*/ 0 h 2679192"/>
              <a:gd name="connsiteX6" fmla="*/ 1920240 w 1920240"/>
              <a:gd name="connsiteY6" fmla="*/ 704087 h 2679192"/>
              <a:gd name="connsiteX7" fmla="*/ 1920240 w 1920240"/>
              <a:gd name="connsiteY7" fmla="*/ 2673531 h 2679192"/>
              <a:gd name="connsiteX8" fmla="*/ 0 w 1920240"/>
              <a:gd name="connsiteY8" fmla="*/ 2015163 h 2679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20240" h="2679192">
                <a:moveTo>
                  <a:pt x="0" y="2673531"/>
                </a:moveTo>
                <a:lnTo>
                  <a:pt x="1920240" y="2673531"/>
                </a:lnTo>
                <a:lnTo>
                  <a:pt x="1920240" y="2679192"/>
                </a:lnTo>
                <a:lnTo>
                  <a:pt x="0" y="2679192"/>
                </a:lnTo>
                <a:close/>
                <a:moveTo>
                  <a:pt x="0" y="0"/>
                </a:moveTo>
                <a:lnTo>
                  <a:pt x="3" y="0"/>
                </a:lnTo>
                <a:lnTo>
                  <a:pt x="1920240" y="704087"/>
                </a:lnTo>
                <a:lnTo>
                  <a:pt x="1920240" y="2673531"/>
                </a:lnTo>
                <a:lnTo>
                  <a:pt x="0" y="2015163"/>
                </a:lnTo>
                <a:close/>
              </a:path>
            </a:pathLst>
          </a:custGeom>
          <a:solidFill>
            <a:srgbClr val="5725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orme libre 15"/>
          <p:cNvSpPr/>
          <p:nvPr/>
        </p:nvSpPr>
        <p:spPr>
          <a:xfrm>
            <a:off x="4175760" y="3681656"/>
            <a:ext cx="1103812" cy="2426535"/>
          </a:xfrm>
          <a:custGeom>
            <a:avLst/>
            <a:gdLst>
              <a:gd name="connsiteX0" fmla="*/ 0 w 1103812"/>
              <a:gd name="connsiteY0" fmla="*/ 2420874 h 2426535"/>
              <a:gd name="connsiteX1" fmla="*/ 1103812 w 1103812"/>
              <a:gd name="connsiteY1" fmla="*/ 2420874 h 2426535"/>
              <a:gd name="connsiteX2" fmla="*/ 1103812 w 1103812"/>
              <a:gd name="connsiteY2" fmla="*/ 2426535 h 2426535"/>
              <a:gd name="connsiteX3" fmla="*/ 0 w 1103812"/>
              <a:gd name="connsiteY3" fmla="*/ 2426535 h 2426535"/>
              <a:gd name="connsiteX4" fmla="*/ 689066 w 1103812"/>
              <a:gd name="connsiteY4" fmla="*/ 0 h 2426535"/>
              <a:gd name="connsiteX5" fmla="*/ 1103812 w 1103812"/>
              <a:gd name="connsiteY5" fmla="*/ 152073 h 2426535"/>
              <a:gd name="connsiteX6" fmla="*/ 1103812 w 1103812"/>
              <a:gd name="connsiteY6" fmla="*/ 2140956 h 2426535"/>
              <a:gd name="connsiteX7" fmla="*/ 689066 w 1103812"/>
              <a:gd name="connsiteY7" fmla="*/ 1998757 h 2426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3812" h="2426535">
                <a:moveTo>
                  <a:pt x="0" y="2420874"/>
                </a:moveTo>
                <a:lnTo>
                  <a:pt x="1103812" y="2420874"/>
                </a:lnTo>
                <a:lnTo>
                  <a:pt x="1103812" y="2426535"/>
                </a:lnTo>
                <a:lnTo>
                  <a:pt x="0" y="2426535"/>
                </a:lnTo>
                <a:close/>
                <a:moveTo>
                  <a:pt x="689066" y="0"/>
                </a:moveTo>
                <a:lnTo>
                  <a:pt x="1103812" y="152073"/>
                </a:lnTo>
                <a:lnTo>
                  <a:pt x="1103812" y="2140956"/>
                </a:lnTo>
                <a:lnTo>
                  <a:pt x="689066" y="1998757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orme libre 16"/>
          <p:cNvSpPr/>
          <p:nvPr/>
        </p:nvSpPr>
        <p:spPr>
          <a:xfrm flipH="1">
            <a:off x="6912428" y="3681656"/>
            <a:ext cx="1103812" cy="2426535"/>
          </a:xfrm>
          <a:custGeom>
            <a:avLst/>
            <a:gdLst>
              <a:gd name="connsiteX0" fmla="*/ 0 w 1103812"/>
              <a:gd name="connsiteY0" fmla="*/ 2420874 h 2426535"/>
              <a:gd name="connsiteX1" fmla="*/ 1103812 w 1103812"/>
              <a:gd name="connsiteY1" fmla="*/ 2420874 h 2426535"/>
              <a:gd name="connsiteX2" fmla="*/ 1103812 w 1103812"/>
              <a:gd name="connsiteY2" fmla="*/ 2426535 h 2426535"/>
              <a:gd name="connsiteX3" fmla="*/ 0 w 1103812"/>
              <a:gd name="connsiteY3" fmla="*/ 2426535 h 2426535"/>
              <a:gd name="connsiteX4" fmla="*/ 689066 w 1103812"/>
              <a:gd name="connsiteY4" fmla="*/ 0 h 2426535"/>
              <a:gd name="connsiteX5" fmla="*/ 1103812 w 1103812"/>
              <a:gd name="connsiteY5" fmla="*/ 152073 h 2426535"/>
              <a:gd name="connsiteX6" fmla="*/ 1103812 w 1103812"/>
              <a:gd name="connsiteY6" fmla="*/ 2140956 h 2426535"/>
              <a:gd name="connsiteX7" fmla="*/ 689066 w 1103812"/>
              <a:gd name="connsiteY7" fmla="*/ 1998757 h 2426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3812" h="2426535">
                <a:moveTo>
                  <a:pt x="0" y="2420874"/>
                </a:moveTo>
                <a:lnTo>
                  <a:pt x="1103812" y="2420874"/>
                </a:lnTo>
                <a:lnTo>
                  <a:pt x="1103812" y="2426535"/>
                </a:lnTo>
                <a:lnTo>
                  <a:pt x="0" y="2426535"/>
                </a:lnTo>
                <a:close/>
                <a:moveTo>
                  <a:pt x="689066" y="0"/>
                </a:moveTo>
                <a:lnTo>
                  <a:pt x="1103812" y="152073"/>
                </a:lnTo>
                <a:lnTo>
                  <a:pt x="1103812" y="2140956"/>
                </a:lnTo>
                <a:lnTo>
                  <a:pt x="689066" y="1998757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6" name="Groupe 45"/>
          <p:cNvGrpSpPr/>
          <p:nvPr/>
        </p:nvGrpSpPr>
        <p:grpSpPr>
          <a:xfrm>
            <a:off x="4173453" y="2528404"/>
            <a:ext cx="3840481" cy="1660836"/>
            <a:chOff x="4117668" y="1098598"/>
            <a:chExt cx="3840481" cy="1660836"/>
          </a:xfrm>
        </p:grpSpPr>
        <p:sp>
          <p:nvSpPr>
            <p:cNvPr id="22" name="Forme libre 21"/>
            <p:cNvSpPr/>
            <p:nvPr/>
          </p:nvSpPr>
          <p:spPr>
            <a:xfrm rot="16200000">
              <a:off x="5333819" y="-117553"/>
              <a:ext cx="1408177" cy="3840480"/>
            </a:xfrm>
            <a:custGeom>
              <a:avLst/>
              <a:gdLst>
                <a:gd name="connsiteX0" fmla="*/ 1408177 w 1408177"/>
                <a:gd name="connsiteY0" fmla="*/ 1920240 h 3840480"/>
                <a:gd name="connsiteX1" fmla="*/ 704089 w 1408177"/>
                <a:gd name="connsiteY1" fmla="*/ 3840480 h 3840480"/>
                <a:gd name="connsiteX2" fmla="*/ 1 w 1408177"/>
                <a:gd name="connsiteY2" fmla="*/ 1920240 h 3840480"/>
                <a:gd name="connsiteX3" fmla="*/ 0 w 1408177"/>
                <a:gd name="connsiteY3" fmla="*/ 1920240 h 3840480"/>
                <a:gd name="connsiteX4" fmla="*/ 704088 w 1408177"/>
                <a:gd name="connsiteY4" fmla="*/ 0 h 3840480"/>
                <a:gd name="connsiteX5" fmla="*/ 1408176 w 1408177"/>
                <a:gd name="connsiteY5" fmla="*/ 1920240 h 384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08177" h="3840480">
                  <a:moveTo>
                    <a:pt x="1408177" y="1920240"/>
                  </a:moveTo>
                  <a:lnTo>
                    <a:pt x="704089" y="3840480"/>
                  </a:lnTo>
                  <a:lnTo>
                    <a:pt x="1" y="1920240"/>
                  </a:lnTo>
                  <a:lnTo>
                    <a:pt x="0" y="1920240"/>
                  </a:lnTo>
                  <a:lnTo>
                    <a:pt x="704088" y="0"/>
                  </a:lnTo>
                  <a:lnTo>
                    <a:pt x="1408176" y="1920240"/>
                  </a:lnTo>
                  <a:close/>
                </a:path>
              </a:pathLst>
            </a:custGeom>
            <a:solidFill>
              <a:srgbClr val="2816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/>
            </a:p>
          </p:txBody>
        </p:sp>
        <p:sp>
          <p:nvSpPr>
            <p:cNvPr id="26" name="Forme libre 25"/>
            <p:cNvSpPr/>
            <p:nvPr/>
          </p:nvSpPr>
          <p:spPr>
            <a:xfrm>
              <a:off x="4117669" y="1802863"/>
              <a:ext cx="1924334" cy="956571"/>
            </a:xfrm>
            <a:custGeom>
              <a:avLst/>
              <a:gdLst>
                <a:gd name="connsiteX0" fmla="*/ 6824 w 1924334"/>
                <a:gd name="connsiteY0" fmla="*/ 0 h 968991"/>
                <a:gd name="connsiteX1" fmla="*/ 1924334 w 1924334"/>
                <a:gd name="connsiteY1" fmla="*/ 709684 h 968991"/>
                <a:gd name="connsiteX2" fmla="*/ 1917510 w 1924334"/>
                <a:gd name="connsiteY2" fmla="*/ 968991 h 968991"/>
                <a:gd name="connsiteX3" fmla="*/ 0 w 1924334"/>
                <a:gd name="connsiteY3" fmla="*/ 266131 h 968991"/>
                <a:gd name="connsiteX4" fmla="*/ 6824 w 1924334"/>
                <a:gd name="connsiteY4" fmla="*/ 0 h 968991"/>
                <a:gd name="connsiteX0" fmla="*/ 2668 w 1924334"/>
                <a:gd name="connsiteY0" fmla="*/ 0 h 964834"/>
                <a:gd name="connsiteX1" fmla="*/ 1924334 w 1924334"/>
                <a:gd name="connsiteY1" fmla="*/ 705527 h 964834"/>
                <a:gd name="connsiteX2" fmla="*/ 1917510 w 1924334"/>
                <a:gd name="connsiteY2" fmla="*/ 964834 h 964834"/>
                <a:gd name="connsiteX3" fmla="*/ 0 w 1924334"/>
                <a:gd name="connsiteY3" fmla="*/ 261974 h 964834"/>
                <a:gd name="connsiteX4" fmla="*/ 2668 w 1924334"/>
                <a:gd name="connsiteY4" fmla="*/ 0 h 964834"/>
                <a:gd name="connsiteX0" fmla="*/ 2668 w 1924334"/>
                <a:gd name="connsiteY0" fmla="*/ 0 h 956571"/>
                <a:gd name="connsiteX1" fmla="*/ 1924334 w 1924334"/>
                <a:gd name="connsiteY1" fmla="*/ 697264 h 956571"/>
                <a:gd name="connsiteX2" fmla="*/ 1917510 w 1924334"/>
                <a:gd name="connsiteY2" fmla="*/ 956571 h 956571"/>
                <a:gd name="connsiteX3" fmla="*/ 0 w 1924334"/>
                <a:gd name="connsiteY3" fmla="*/ 253711 h 956571"/>
                <a:gd name="connsiteX4" fmla="*/ 2668 w 1924334"/>
                <a:gd name="connsiteY4" fmla="*/ 0 h 956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334" h="956571">
                  <a:moveTo>
                    <a:pt x="2668" y="0"/>
                  </a:moveTo>
                  <a:lnTo>
                    <a:pt x="1924334" y="697264"/>
                  </a:lnTo>
                  <a:lnTo>
                    <a:pt x="1917510" y="956571"/>
                  </a:lnTo>
                  <a:lnTo>
                    <a:pt x="0" y="253711"/>
                  </a:lnTo>
                  <a:cubicBezTo>
                    <a:pt x="889" y="166386"/>
                    <a:pt x="1779" y="87325"/>
                    <a:pt x="2668" y="0"/>
                  </a:cubicBezTo>
                  <a:close/>
                </a:path>
              </a:pathLst>
            </a:custGeom>
            <a:solidFill>
              <a:srgbClr val="351C5A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/>
            </a:p>
          </p:txBody>
        </p:sp>
        <p:sp>
          <p:nvSpPr>
            <p:cNvPr id="27" name="Forme libre 26"/>
            <p:cNvSpPr/>
            <p:nvPr/>
          </p:nvSpPr>
          <p:spPr>
            <a:xfrm flipH="1">
              <a:off x="6033815" y="1798704"/>
              <a:ext cx="1924334" cy="960729"/>
            </a:xfrm>
            <a:custGeom>
              <a:avLst/>
              <a:gdLst>
                <a:gd name="connsiteX0" fmla="*/ 6824 w 1924334"/>
                <a:gd name="connsiteY0" fmla="*/ 0 h 968991"/>
                <a:gd name="connsiteX1" fmla="*/ 1924334 w 1924334"/>
                <a:gd name="connsiteY1" fmla="*/ 709684 h 968991"/>
                <a:gd name="connsiteX2" fmla="*/ 1917510 w 1924334"/>
                <a:gd name="connsiteY2" fmla="*/ 968991 h 968991"/>
                <a:gd name="connsiteX3" fmla="*/ 0 w 1924334"/>
                <a:gd name="connsiteY3" fmla="*/ 266131 h 968991"/>
                <a:gd name="connsiteX4" fmla="*/ 6824 w 1924334"/>
                <a:gd name="connsiteY4" fmla="*/ 0 h 968991"/>
                <a:gd name="connsiteX0" fmla="*/ 6824 w 1924334"/>
                <a:gd name="connsiteY0" fmla="*/ 0 h 960729"/>
                <a:gd name="connsiteX1" fmla="*/ 1924334 w 1924334"/>
                <a:gd name="connsiteY1" fmla="*/ 701422 h 960729"/>
                <a:gd name="connsiteX2" fmla="*/ 1917510 w 1924334"/>
                <a:gd name="connsiteY2" fmla="*/ 960729 h 960729"/>
                <a:gd name="connsiteX3" fmla="*/ 0 w 1924334"/>
                <a:gd name="connsiteY3" fmla="*/ 257869 h 960729"/>
                <a:gd name="connsiteX4" fmla="*/ 6824 w 1924334"/>
                <a:gd name="connsiteY4" fmla="*/ 0 h 960729"/>
                <a:gd name="connsiteX0" fmla="*/ 6824 w 1924334"/>
                <a:gd name="connsiteY0" fmla="*/ 0 h 960729"/>
                <a:gd name="connsiteX1" fmla="*/ 1924334 w 1924334"/>
                <a:gd name="connsiteY1" fmla="*/ 701422 h 960729"/>
                <a:gd name="connsiteX2" fmla="*/ 1917510 w 1924334"/>
                <a:gd name="connsiteY2" fmla="*/ 960729 h 960729"/>
                <a:gd name="connsiteX3" fmla="*/ 0 w 1924334"/>
                <a:gd name="connsiteY3" fmla="*/ 257869 h 960729"/>
                <a:gd name="connsiteX4" fmla="*/ 6824 w 1924334"/>
                <a:gd name="connsiteY4" fmla="*/ 0 h 960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334" h="960729">
                  <a:moveTo>
                    <a:pt x="6824" y="0"/>
                  </a:moveTo>
                  <a:lnTo>
                    <a:pt x="1924334" y="701422"/>
                  </a:lnTo>
                  <a:lnTo>
                    <a:pt x="1917510" y="960729"/>
                  </a:lnTo>
                  <a:lnTo>
                    <a:pt x="0" y="257869"/>
                  </a:lnTo>
                  <a:lnTo>
                    <a:pt x="6824" y="0"/>
                  </a:lnTo>
                  <a:close/>
                </a:path>
              </a:pathLst>
            </a:custGeom>
            <a:solidFill>
              <a:srgbClr val="140B23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/>
            </a:p>
          </p:txBody>
        </p:sp>
        <p:sp>
          <p:nvSpPr>
            <p:cNvPr id="42" name="Forme libre 41"/>
            <p:cNvSpPr/>
            <p:nvPr/>
          </p:nvSpPr>
          <p:spPr>
            <a:xfrm rot="16200000">
              <a:off x="5583992" y="613483"/>
              <a:ext cx="899645" cy="2366459"/>
            </a:xfrm>
            <a:custGeom>
              <a:avLst/>
              <a:gdLst>
                <a:gd name="connsiteX0" fmla="*/ 899645 w 899645"/>
                <a:gd name="connsiteY0" fmla="*/ 1864203 h 2366459"/>
                <a:gd name="connsiteX1" fmla="*/ 715484 w 899645"/>
                <a:gd name="connsiteY1" fmla="*/ 2366459 h 2366459"/>
                <a:gd name="connsiteX2" fmla="*/ 0 w 899645"/>
                <a:gd name="connsiteY2" fmla="*/ 477299 h 2366459"/>
                <a:gd name="connsiteX3" fmla="*/ 175009 w 899645"/>
                <a:gd name="connsiteY3" fmla="*/ 0 h 2366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9645" h="2366459">
                  <a:moveTo>
                    <a:pt x="899645" y="1864203"/>
                  </a:moveTo>
                  <a:lnTo>
                    <a:pt x="715484" y="2366459"/>
                  </a:lnTo>
                  <a:lnTo>
                    <a:pt x="0" y="477299"/>
                  </a:lnTo>
                  <a:lnTo>
                    <a:pt x="175009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/>
            </a:p>
          </p:txBody>
        </p:sp>
        <p:sp>
          <p:nvSpPr>
            <p:cNvPr id="45" name="Forme libre 44"/>
            <p:cNvSpPr/>
            <p:nvPr/>
          </p:nvSpPr>
          <p:spPr>
            <a:xfrm rot="5400000" flipV="1">
              <a:off x="5615702" y="645194"/>
              <a:ext cx="960597" cy="2242092"/>
            </a:xfrm>
            <a:custGeom>
              <a:avLst/>
              <a:gdLst>
                <a:gd name="connsiteX0" fmla="*/ 899646 w 899646"/>
                <a:gd name="connsiteY0" fmla="*/ 1864204 h 2366460"/>
                <a:gd name="connsiteX1" fmla="*/ 715485 w 899646"/>
                <a:gd name="connsiteY1" fmla="*/ 2366460 h 2366460"/>
                <a:gd name="connsiteX2" fmla="*/ 0 w 899646"/>
                <a:gd name="connsiteY2" fmla="*/ 477299 h 2366460"/>
                <a:gd name="connsiteX3" fmla="*/ 175010 w 899646"/>
                <a:gd name="connsiteY3" fmla="*/ 0 h 2366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9646" h="2366460">
                  <a:moveTo>
                    <a:pt x="899646" y="1864204"/>
                  </a:moveTo>
                  <a:lnTo>
                    <a:pt x="715485" y="2366460"/>
                  </a:lnTo>
                  <a:lnTo>
                    <a:pt x="0" y="477299"/>
                  </a:lnTo>
                  <a:lnTo>
                    <a:pt x="17501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/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225778" y="318509"/>
            <a:ext cx="3741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Domaine D0M2 :</a:t>
            </a: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/>
            <a:r>
              <a:rPr lang="fr-FR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ciences de la matière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8537414" y="4433258"/>
            <a:ext cx="3741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Cliquez pour découvrir en détails les offres de formation de ce domaine</a:t>
            </a:r>
            <a:endParaRPr lang="fr-FR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9437511" y="2057143"/>
            <a:ext cx="1738489" cy="156633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Masters  </a:t>
            </a:r>
          </a:p>
          <a:p>
            <a:pPr algn="ctr"/>
            <a:r>
              <a:rPr lang="fr-FR" sz="20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</a:t>
            </a:r>
            <a:r>
              <a:rPr lang="fr-FR" sz="2000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0" name="Ellipse 29"/>
          <p:cNvSpPr/>
          <p:nvPr/>
        </p:nvSpPr>
        <p:spPr>
          <a:xfrm>
            <a:off x="9437511" y="267601"/>
            <a:ext cx="1738489" cy="1566332"/>
          </a:xfrm>
          <a:prstGeom prst="ellipse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Licences </a:t>
            </a:r>
          </a:p>
          <a:p>
            <a:pPr algn="ctr"/>
            <a:r>
              <a:rPr lang="fr-FR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 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81" y="1424190"/>
            <a:ext cx="3680511" cy="260144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8" name="Flèche droite 27"/>
          <p:cNvSpPr/>
          <p:nvPr/>
        </p:nvSpPr>
        <p:spPr>
          <a:xfrm rot="5400000">
            <a:off x="10014253" y="5733842"/>
            <a:ext cx="940678" cy="425665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4377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" dur="10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" fill="hold">
                          <p:stCondLst>
                            <p:cond delay="indefinite"/>
                          </p:stCondLst>
                          <p:childTnLst>
                            <p:par>
                              <p:cTn id="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" presetID="64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0065 -0.05394 L 0.00039 -0.3537 " pathEditMode="relative" rAng="0" ptsTypes="AA">
                                          <p:cBhvr>
                                            <p:cTn id="21" dur="2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3" y="-1500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64" presetClass="path" presetSubtype="0" accel="50000" de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13242 -0.0412 L 0.01498 -0.25277 " pathEditMode="relative" rAng="0" ptsTypes="AA">
                                          <p:cBhvr>
                                            <p:cTn id="25" dur="20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7370" y="-10579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6" fill="hold">
                          <p:stCondLst>
                            <p:cond delay="indefinite"/>
                          </p:stCondLst>
                          <p:childTnLst>
                            <p:par>
                              <p:cTn id="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" presetID="2" presetClass="entr" presetSubtype="1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2" fill="hold">
                          <p:stCondLst>
                            <p:cond delay="indefinite"/>
                          </p:stCondLst>
                          <p:childTnLst>
                            <p:par>
                              <p:cTn id="3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4" presetID="2" presetClass="entr" presetSubtype="4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6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8" fill="hold">
                          <p:stCondLst>
                            <p:cond delay="indefinite"/>
                          </p:stCondLst>
                          <p:childTnLst>
                            <p:par>
                              <p:cTn id="3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0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1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6" fill="hold">
                          <p:stCondLst>
                            <p:cond delay="indefinite"/>
                          </p:stCondLst>
                          <p:childTnLst>
                            <p:par>
                              <p:cTn id="4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8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0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2" grpId="0"/>
          <p:bldP spid="3" grpId="0"/>
          <p:bldP spid="31" grpId="0"/>
          <p:bldP spid="8" grpId="0" animBg="1"/>
          <p:bldP spid="30" grpId="0" animBg="1"/>
          <p:bldP spid="28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" dur="10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" fill="hold">
                          <p:stCondLst>
                            <p:cond delay="indefinite"/>
                          </p:stCondLst>
                          <p:childTnLst>
                            <p:par>
                              <p:cTn id="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" presetID="64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0065 -0.05394 L 0.00039 -0.3537 " pathEditMode="relative" rAng="0" ptsTypes="AA">
                                          <p:cBhvr>
                                            <p:cTn id="21" dur="2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3" y="-1500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64" presetClass="path" presetSubtype="0" accel="50000" de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13242 -0.0412 L 0.01498 -0.25277 " pathEditMode="relative" rAng="0" ptsTypes="AA">
                                          <p:cBhvr>
                                            <p:cTn id="25" dur="20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7370" y="-10579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6" fill="hold">
                          <p:stCondLst>
                            <p:cond delay="indefinite"/>
                          </p:stCondLst>
                          <p:childTnLst>
                            <p:par>
                              <p:cTn id="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2" fill="hold">
                          <p:stCondLst>
                            <p:cond delay="indefinite"/>
                          </p:stCondLst>
                          <p:childTnLst>
                            <p:par>
                              <p:cTn id="3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4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8" fill="hold">
                          <p:stCondLst>
                            <p:cond delay="indefinite"/>
                          </p:stCondLst>
                          <p:childTnLst>
                            <p:par>
                              <p:cTn id="3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0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1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6" fill="hold">
                          <p:stCondLst>
                            <p:cond delay="indefinite"/>
                          </p:stCondLst>
                          <p:childTnLst>
                            <p:par>
                              <p:cTn id="4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8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0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2" grpId="0"/>
          <p:bldP spid="3" grpId="0"/>
          <p:bldP spid="31" grpId="0"/>
          <p:bldP spid="8" grpId="0" animBg="1"/>
          <p:bldP spid="30" grpId="0" animBg="1"/>
          <p:bldP spid="28" grpId="0" animBg="1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rgbClr val="FFC000"/>
            </a:gs>
            <a:gs pos="100000">
              <a:schemeClr val="accent4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95464" y="1651947"/>
            <a:ext cx="37048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Licences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académiques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3274" y="2483899"/>
            <a:ext cx="28623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Chimie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fondamentale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23274" y="3384158"/>
            <a:ext cx="30882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Physique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fondamentale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0" name="Groupe 9"/>
          <p:cNvGrpSpPr/>
          <p:nvPr/>
        </p:nvGrpSpPr>
        <p:grpSpPr>
          <a:xfrm>
            <a:off x="1438804" y="608169"/>
            <a:ext cx="9755238" cy="485988"/>
            <a:chOff x="1438804" y="608169"/>
            <a:chExt cx="9755238" cy="485988"/>
          </a:xfrm>
        </p:grpSpPr>
        <p:sp>
          <p:nvSpPr>
            <p:cNvPr id="37" name="Rectangle à coins arrondis 36">
              <a:hlinkClick r:id="" action="ppaction://noaction"/>
            </p:cNvPr>
            <p:cNvSpPr/>
            <p:nvPr/>
          </p:nvSpPr>
          <p:spPr>
            <a:xfrm>
              <a:off x="2125989" y="608169"/>
              <a:ext cx="8357988" cy="468000"/>
            </a:xfrm>
            <a:prstGeom prst="round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ZoneTexte 39"/>
            <p:cNvSpPr txBox="1"/>
            <p:nvPr/>
          </p:nvSpPr>
          <p:spPr>
            <a:xfrm>
              <a:off x="1438804" y="632492"/>
              <a:ext cx="97552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Domaine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d’accès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: </a:t>
              </a:r>
              <a:r>
                <a:rPr lang="fr-FR" sz="24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B00LAL01 </a:t>
              </a:r>
              <a:r>
                <a:rPr kumimoji="0" lang="fr-FR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Sciences de la Matière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6" name="Rectangle 25"/>
          <p:cNvSpPr/>
          <p:nvPr/>
        </p:nvSpPr>
        <p:spPr>
          <a:xfrm>
            <a:off x="595464" y="2085363"/>
            <a:ext cx="9813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Chimie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336300" y="3438592"/>
            <a:ext cx="1236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Physique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274360" y="2114567"/>
            <a:ext cx="9813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Chimie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274360" y="1650505"/>
            <a:ext cx="37048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Masters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académiques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95464" y="2957741"/>
            <a:ext cx="1236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Physique</a:t>
            </a:r>
          </a:p>
        </p:txBody>
      </p:sp>
      <p:sp>
        <p:nvSpPr>
          <p:cNvPr id="4" name="Rectangle 3"/>
          <p:cNvSpPr/>
          <p:nvPr/>
        </p:nvSpPr>
        <p:spPr>
          <a:xfrm>
            <a:off x="6316423" y="2516446"/>
            <a:ext cx="25122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Chimie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analytique</a:t>
            </a:r>
          </a:p>
        </p:txBody>
      </p:sp>
      <p:sp>
        <p:nvSpPr>
          <p:cNvPr id="5" name="Rectangle 4"/>
          <p:cNvSpPr/>
          <p:nvPr/>
        </p:nvSpPr>
        <p:spPr>
          <a:xfrm>
            <a:off x="6316423" y="2920722"/>
            <a:ext cx="29722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Chimie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des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matériaux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04983" y="3809703"/>
            <a:ext cx="268631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Physique théorique</a:t>
            </a:r>
          </a:p>
        </p:txBody>
      </p:sp>
      <p:sp>
        <p:nvSpPr>
          <p:cNvPr id="7" name="Rectangle 6"/>
          <p:cNvSpPr/>
          <p:nvPr/>
        </p:nvSpPr>
        <p:spPr>
          <a:xfrm>
            <a:off x="6274360" y="4222412"/>
            <a:ext cx="32088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Physique des matériaux</a:t>
            </a:r>
          </a:p>
        </p:txBody>
      </p:sp>
      <p:sp>
        <p:nvSpPr>
          <p:cNvPr id="8" name="Rectangle 7"/>
          <p:cNvSpPr/>
          <p:nvPr/>
        </p:nvSpPr>
        <p:spPr>
          <a:xfrm>
            <a:off x="6264239" y="4642470"/>
            <a:ext cx="48112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Dynamique des fluides et énergétique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274360" y="5046746"/>
            <a:ext cx="21175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fr-FR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Astrophysique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0F80A11-2D74-E019-779F-2434AFF5FF90}"/>
              </a:ext>
            </a:extLst>
          </p:cNvPr>
          <p:cNvSpPr/>
          <p:nvPr/>
        </p:nvSpPr>
        <p:spPr>
          <a:xfrm>
            <a:off x="6304983" y="5494440"/>
            <a:ext cx="21175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  <a:defRPr/>
            </a:pPr>
            <a:r>
              <a:rPr lang="fr-FR" sz="2000" dirty="0" err="1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Nanophysique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587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6" fill="hold">
                          <p:stCondLst>
                            <p:cond delay="indefinite"/>
                          </p:stCondLst>
                          <p:childTnLst>
                            <p:par>
                              <p:cTn id="1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8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0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8" fill="hold" grpId="0" nodeType="click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25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26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1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2" fill="hold">
                          <p:stCondLst>
                            <p:cond delay="indefinite"/>
                          </p:stCondLst>
                          <p:childTnLst>
                            <p:par>
                              <p:cTn id="3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4" presetID="2" presetClass="entr" presetSubtype="8" fill="hold" grpId="0" nodeType="click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36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3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8" fill="hold">
                          <p:stCondLst>
                            <p:cond delay="indefinite"/>
                          </p:stCondLst>
                          <p:childTnLst>
                            <p:par>
                              <p:cTn id="3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0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4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5" fill="hold">
                          <p:stCondLst>
                            <p:cond delay="indefinite"/>
                          </p:stCondLst>
                          <p:childTnLst>
                            <p:par>
                              <p:cTn id="4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7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9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0" fill="hold">
                          <p:stCondLst>
                            <p:cond delay="indefinite"/>
                          </p:stCondLst>
                          <p:childTnLst>
                            <p:par>
                              <p:cTn id="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2" presetID="2" presetClass="entr" presetSubtype="8" fill="hold" grpId="0" nodeType="click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54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55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6" fill="hold">
                          <p:stCondLst>
                            <p:cond delay="indefinite"/>
                          </p:stCondLst>
                          <p:childTnLst>
                            <p:par>
                              <p:cTn id="5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8" presetID="2" presetClass="entr" presetSubtype="8" fill="hold" grpId="0" nodeType="click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60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61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2" fill="hold">
                          <p:stCondLst>
                            <p:cond delay="indefinite"/>
                          </p:stCondLst>
                          <p:childTnLst>
                            <p:par>
                              <p:cTn id="6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4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6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7" fill="hold">
                          <p:stCondLst>
                            <p:cond delay="indefinite"/>
                          </p:stCondLst>
                          <p:childTnLst>
                            <p:par>
                              <p:cTn id="6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9" presetID="2" presetClass="entr" presetSubtype="8" fill="hold" grpId="0" nodeType="click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71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72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3" fill="hold">
                          <p:stCondLst>
                            <p:cond delay="indefinite"/>
                          </p:stCondLst>
                          <p:childTnLst>
                            <p:par>
                              <p:cTn id="7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5" presetID="2" presetClass="entr" presetSubtype="8" fill="hold" grpId="0" nodeType="click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7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7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9" fill="hold">
                          <p:stCondLst>
                            <p:cond delay="indefinite"/>
                          </p:stCondLst>
                          <p:childTnLst>
                            <p:par>
                              <p:cTn id="8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1" presetID="2" presetClass="entr" presetSubtype="8" fill="hold" grpId="0" nodeType="click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83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84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5" fill="hold">
                          <p:stCondLst>
                            <p:cond delay="indefinite"/>
                          </p:stCondLst>
                          <p:childTnLst>
                            <p:par>
                              <p:cTn id="8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7" presetID="2" presetClass="entr" presetSubtype="8" fill="hold" grpId="0" nodeType="click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8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90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1" fill="hold">
                          <p:stCondLst>
                            <p:cond delay="indefinite"/>
                          </p:stCondLst>
                          <p:childTnLst>
                            <p:par>
                              <p:cTn id="9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3" presetID="2" presetClass="entr" presetSubtype="8" fill="hold" grpId="0" nodeType="clickEffect" p14:presetBounceEnd="38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8000">
                                          <p:cBhvr additive="base">
                                            <p:cTn id="95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8000">
                                          <p:cBhvr additive="base">
                                            <p:cTn id="96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" grpId="0"/>
          <p:bldP spid="16" grpId="0"/>
          <p:bldP spid="24" grpId="0"/>
          <p:bldP spid="26" grpId="0"/>
          <p:bldP spid="28" grpId="0"/>
          <p:bldP spid="30" grpId="0"/>
          <p:bldP spid="32" grpId="0"/>
          <p:bldP spid="33" grpId="0"/>
          <p:bldP spid="4" grpId="0"/>
          <p:bldP spid="5" grpId="0"/>
          <p:bldP spid="6" grpId="0"/>
          <p:bldP spid="7" grpId="0"/>
          <p:bldP spid="8" grpId="0"/>
          <p:bldP spid="19" grpId="0"/>
          <p:bldP spid="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6" fill="hold">
                          <p:stCondLst>
                            <p:cond delay="indefinite"/>
                          </p:stCondLst>
                          <p:childTnLst>
                            <p:par>
                              <p:cTn id="1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8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0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1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2" fill="hold">
                          <p:stCondLst>
                            <p:cond delay="indefinite"/>
                          </p:stCondLst>
                          <p:childTnLst>
                            <p:par>
                              <p:cTn id="3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4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8" fill="hold">
                          <p:stCondLst>
                            <p:cond delay="indefinite"/>
                          </p:stCondLst>
                          <p:childTnLst>
                            <p:par>
                              <p:cTn id="3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0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4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5" fill="hold">
                          <p:stCondLst>
                            <p:cond delay="indefinite"/>
                          </p:stCondLst>
                          <p:childTnLst>
                            <p:par>
                              <p:cTn id="4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7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9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0" fill="hold">
                          <p:stCondLst>
                            <p:cond delay="indefinite"/>
                          </p:stCondLst>
                          <p:childTnLst>
                            <p:par>
                              <p:cTn id="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2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4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5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6" fill="hold">
                          <p:stCondLst>
                            <p:cond delay="indefinite"/>
                          </p:stCondLst>
                          <p:childTnLst>
                            <p:par>
                              <p:cTn id="5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8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1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2" fill="hold">
                          <p:stCondLst>
                            <p:cond delay="indefinite"/>
                          </p:stCondLst>
                          <p:childTnLst>
                            <p:par>
                              <p:cTn id="6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4" presetID="2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66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7" fill="hold">
                          <p:stCondLst>
                            <p:cond delay="indefinite"/>
                          </p:stCondLst>
                          <p:childTnLst>
                            <p:par>
                              <p:cTn id="6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9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1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2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3" fill="hold">
                          <p:stCondLst>
                            <p:cond delay="indefinite"/>
                          </p:stCondLst>
                          <p:childTnLst>
                            <p:par>
                              <p:cTn id="7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5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7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9" fill="hold">
                          <p:stCondLst>
                            <p:cond delay="indefinite"/>
                          </p:stCondLst>
                          <p:childTnLst>
                            <p:par>
                              <p:cTn id="8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1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3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4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5" fill="hold">
                          <p:stCondLst>
                            <p:cond delay="indefinite"/>
                          </p:stCondLst>
                          <p:childTnLst>
                            <p:par>
                              <p:cTn id="8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7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9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0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1" fill="hold">
                          <p:stCondLst>
                            <p:cond delay="indefinite"/>
                          </p:stCondLst>
                          <p:childTnLst>
                            <p:par>
                              <p:cTn id="9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3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5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6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" grpId="0"/>
          <p:bldP spid="16" grpId="0"/>
          <p:bldP spid="24" grpId="0"/>
          <p:bldP spid="26" grpId="0"/>
          <p:bldP spid="28" grpId="0"/>
          <p:bldP spid="30" grpId="0"/>
          <p:bldP spid="32" grpId="0"/>
          <p:bldP spid="33" grpId="0"/>
          <p:bldP spid="4" grpId="0"/>
          <p:bldP spid="5" grpId="0"/>
          <p:bldP spid="6" grpId="0"/>
          <p:bldP spid="7" grpId="0"/>
          <p:bldP spid="8" grpId="0"/>
          <p:bldP spid="19" grpId="0"/>
          <p:bldP spid="2" grpId="0"/>
        </p:bldLst>
      </p:timing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2502</TotalTime>
  <Words>66</Words>
  <Application>Microsoft Office PowerPoint</Application>
  <PresentationFormat>Grand écran</PresentationFormat>
  <Paragraphs>26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Wingdings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atmane</dc:creator>
  <cp:lastModifiedBy>pc</cp:lastModifiedBy>
  <cp:revision>79</cp:revision>
  <dcterms:created xsi:type="dcterms:W3CDTF">2020-09-19T15:59:56Z</dcterms:created>
  <dcterms:modified xsi:type="dcterms:W3CDTF">2024-07-07T16:29:01Z</dcterms:modified>
</cp:coreProperties>
</file>